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1" r:id="rId3"/>
    <p:sldId id="262" r:id="rId4"/>
    <p:sldId id="315" r:id="rId5"/>
    <p:sldId id="314" r:id="rId6"/>
    <p:sldId id="307" r:id="rId7"/>
    <p:sldId id="286" r:id="rId8"/>
    <p:sldId id="272" r:id="rId9"/>
    <p:sldId id="273" r:id="rId10"/>
    <p:sldId id="274" r:id="rId11"/>
    <p:sldId id="275" r:id="rId12"/>
    <p:sldId id="258" r:id="rId13"/>
    <p:sldId id="319" r:id="rId14"/>
    <p:sldId id="316" r:id="rId15"/>
    <p:sldId id="317" r:id="rId16"/>
    <p:sldId id="320" r:id="rId17"/>
    <p:sldId id="318" r:id="rId18"/>
    <p:sldId id="276" r:id="rId19"/>
    <p:sldId id="277" r:id="rId20"/>
    <p:sldId id="285" r:id="rId21"/>
    <p:sldId id="308" r:id="rId22"/>
    <p:sldId id="309" r:id="rId23"/>
    <p:sldId id="287" r:id="rId24"/>
    <p:sldId id="288" r:id="rId25"/>
    <p:sldId id="289" r:id="rId26"/>
    <p:sldId id="310" r:id="rId27"/>
    <p:sldId id="290" r:id="rId28"/>
    <p:sldId id="291" r:id="rId29"/>
    <p:sldId id="264" r:id="rId30"/>
    <p:sldId id="292" r:id="rId31"/>
    <p:sldId id="269" r:id="rId32"/>
    <p:sldId id="293" r:id="rId33"/>
    <p:sldId id="265" r:id="rId34"/>
    <p:sldId id="294" r:id="rId35"/>
    <p:sldId id="267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hyperlink" Target="http://190.131.214.11/simulator2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s-ES" sz="4000" dirty="0"/>
              <a:t>Modelando los efectos del distanciamiento social y la movilidad humana en la propagación de infecciones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5223206"/>
            <a:ext cx="6269347" cy="1021498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en-US" dirty="0" err="1"/>
              <a:t>cesar</a:t>
            </a:r>
            <a:r>
              <a:rPr lang="en-US" dirty="0"/>
              <a:t> </a:t>
            </a:r>
            <a:r>
              <a:rPr lang="en-US" dirty="0" err="1"/>
              <a:t>augusto</a:t>
            </a:r>
            <a:r>
              <a:rPr lang="en-US" dirty="0"/>
              <a:t> </a:t>
            </a:r>
            <a:r>
              <a:rPr lang="en-US" dirty="0" err="1"/>
              <a:t>nieto</a:t>
            </a:r>
            <a:r>
              <a:rPr lang="en-US" dirty="0"/>
              <a:t> PhD</a:t>
            </a:r>
          </a:p>
          <a:p>
            <a:pPr algn="r"/>
            <a:r>
              <a:rPr lang="en-US" dirty="0"/>
              <a:t>Grupo de </a:t>
            </a:r>
            <a:r>
              <a:rPr lang="en-US" dirty="0" err="1"/>
              <a:t>Biologia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. </a:t>
            </a:r>
          </a:p>
          <a:p>
            <a:pPr algn="r"/>
            <a:r>
              <a:rPr lang="en-US" dirty="0"/>
              <a:t>Universidad de los Andes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136CC97-3C4A-4B06-97D6-49FF628BB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51" y="5067923"/>
            <a:ext cx="2799048" cy="12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DA0C13A-8B5F-49E3-B9C6-0CEF0CDE3B28}"/>
              </a:ext>
            </a:extLst>
          </p:cNvPr>
          <p:cNvSpPr/>
          <p:nvPr/>
        </p:nvSpPr>
        <p:spPr>
          <a:xfrm>
            <a:off x="2682571" y="1866191"/>
            <a:ext cx="7644303" cy="412893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EFA75F3-4874-4C21-B057-3C7855AA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El problema de la movilidad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DDA328BD-415C-4FE9-819B-833D51648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622" y="2156702"/>
            <a:ext cx="5884721" cy="3900405"/>
          </a:xfrm>
          <a:prstGeom prst="rect">
            <a:avLst/>
          </a:prstGeom>
        </p:spPr>
      </p:pic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00CE2C9E-5B5F-478B-B007-A59B4FB1002B}"/>
              </a:ext>
            </a:extLst>
          </p:cNvPr>
          <p:cNvSpPr/>
          <p:nvPr/>
        </p:nvSpPr>
        <p:spPr>
          <a:xfrm rot="555356" flipH="1">
            <a:off x="4558381" y="2105273"/>
            <a:ext cx="1415194" cy="7668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B534E485-E6EA-488A-AFF4-A1ABC754253B}"/>
              </a:ext>
            </a:extLst>
          </p:cNvPr>
          <p:cNvSpPr/>
          <p:nvPr/>
        </p:nvSpPr>
        <p:spPr>
          <a:xfrm rot="555356">
            <a:off x="6807331" y="2913436"/>
            <a:ext cx="1867387" cy="6931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A596E30B-0588-4FB6-BE8C-6311A5396754}"/>
              </a:ext>
            </a:extLst>
          </p:cNvPr>
          <p:cNvSpPr/>
          <p:nvPr/>
        </p:nvSpPr>
        <p:spPr>
          <a:xfrm rot="2403273" flipV="1">
            <a:off x="5817990" y="4704489"/>
            <a:ext cx="1868216" cy="8513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EC9D2DA6-6315-4921-9308-272A3BA05C77}"/>
              </a:ext>
            </a:extLst>
          </p:cNvPr>
          <p:cNvSpPr/>
          <p:nvPr/>
        </p:nvSpPr>
        <p:spPr>
          <a:xfrm rot="2403273" flipH="1" flipV="1">
            <a:off x="4023900" y="3600037"/>
            <a:ext cx="1337746" cy="77101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DD1FBF-3380-4B82-85F1-388D4FB88473}"/>
              </a:ext>
            </a:extLst>
          </p:cNvPr>
          <p:cNvSpPr txBox="1"/>
          <p:nvPr/>
        </p:nvSpPr>
        <p:spPr>
          <a:xfrm>
            <a:off x="808941" y="5689829"/>
            <a:ext cx="458046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419" dirty="0"/>
              <a:t>En la noche, las personas regresan a sus hogares y se relacionan con sus vecinos. </a:t>
            </a:r>
          </a:p>
        </p:txBody>
      </p:sp>
      <p:sp>
        <p:nvSpPr>
          <p:cNvPr id="21" name="Moon 20">
            <a:extLst>
              <a:ext uri="{FF2B5EF4-FFF2-40B4-BE49-F238E27FC236}">
                <a16:creationId xmlns:a16="http://schemas.microsoft.com/office/drawing/2014/main" id="{D3F38CE1-8C63-45CF-B179-B64F0CF837B9}"/>
              </a:ext>
            </a:extLst>
          </p:cNvPr>
          <p:cNvSpPr/>
          <p:nvPr/>
        </p:nvSpPr>
        <p:spPr>
          <a:xfrm>
            <a:off x="9765100" y="2221303"/>
            <a:ext cx="1123547" cy="1764242"/>
          </a:xfrm>
          <a:prstGeom prst="moon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3622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4C04-F854-4698-BA82-76909527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89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419" dirty="0"/>
              <a:t>Como es posible modelar la propagación de una infección en una población incluyendo el movimiento de personas?</a:t>
            </a:r>
          </a:p>
        </p:txBody>
      </p:sp>
    </p:spTree>
    <p:extLst>
      <p:ext uri="{BB962C8B-B14F-4D97-AF65-F5344CB8AC3E}">
        <p14:creationId xmlns:p14="http://schemas.microsoft.com/office/powerpoint/2010/main" val="149993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501" y="774868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s-419" sz="4800" i="1" dirty="0">
                <a:solidFill>
                  <a:srgbClr val="FFFFFF"/>
                </a:solidFill>
              </a:rPr>
              <a:t>“Todos los modelos están mal. Pero por eso son útiles”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George E. P. Box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54A685-CDDC-45C1-9BAF-EB6E2F787050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 </a:t>
            </a:r>
            <a:r>
              <a:rPr lang="en-US" dirty="0" err="1"/>
              <a:t>necesidad</a:t>
            </a:r>
            <a:r>
              <a:rPr lang="en-US" dirty="0"/>
              <a:t> de modelos</a:t>
            </a:r>
          </a:p>
        </p:txBody>
      </p:sp>
      <p:pic>
        <p:nvPicPr>
          <p:cNvPr id="5" name="Picture 2" descr="Imagen relacionada">
            <a:extLst>
              <a:ext uri="{FF2B5EF4-FFF2-40B4-BE49-F238E27FC236}">
                <a16:creationId xmlns:a16="http://schemas.microsoft.com/office/drawing/2014/main" id="{BEB5E24B-58F3-4B1F-9379-4894D585E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01" y="1930400"/>
            <a:ext cx="6691719" cy="422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48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867D07-9FF7-42D4-8ABC-605F32C20CCD}"/>
              </a:ext>
            </a:extLst>
          </p:cNvPr>
          <p:cNvSpPr/>
          <p:nvPr/>
        </p:nvSpPr>
        <p:spPr>
          <a:xfrm>
            <a:off x="7801723" y="2011677"/>
            <a:ext cx="3013166" cy="3664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0491F-FD6D-4BF0-9C51-053E421E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Modelo de compartimientos SIR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47BC4-FBEF-4FE9-9B4E-643E29B656B9}"/>
                  </a:ext>
                </a:extLst>
              </p:cNvPr>
              <p:cNvSpPr txBox="1"/>
              <p:nvPr/>
            </p:nvSpPr>
            <p:spPr>
              <a:xfrm>
                <a:off x="8179741" y="2334721"/>
                <a:ext cx="2257129" cy="701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419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419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447BC4-FBEF-4FE9-9B4E-643E29B65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41" y="2334721"/>
                <a:ext cx="2257129" cy="701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6B6C7F-E89C-4EEA-9057-669A3031FD7F}"/>
                  </a:ext>
                </a:extLst>
              </p:cNvPr>
              <p:cNvSpPr/>
              <p:nvPr/>
            </p:nvSpPr>
            <p:spPr>
              <a:xfrm>
                <a:off x="7801723" y="3186001"/>
                <a:ext cx="3169203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419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s-419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6B6C7F-E89C-4EEA-9057-669A3031F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723" y="3186001"/>
                <a:ext cx="3169203" cy="793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5E9AA-C5D2-47C6-8ADB-F8B65CB90939}"/>
                  </a:ext>
                </a:extLst>
              </p:cNvPr>
              <p:cNvSpPr/>
              <p:nvPr/>
            </p:nvSpPr>
            <p:spPr>
              <a:xfrm>
                <a:off x="7891403" y="5112212"/>
                <a:ext cx="27214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419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E5E9AA-C5D2-47C6-8ADB-F8B65CB90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403" y="5112212"/>
                <a:ext cx="272140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2EC67-6774-48A3-81DF-329A38CB514B}"/>
                  </a:ext>
                </a:extLst>
              </p:cNvPr>
              <p:cNvSpPr txBox="1"/>
              <p:nvPr/>
            </p:nvSpPr>
            <p:spPr>
              <a:xfrm>
                <a:off x="1125443" y="1899073"/>
                <a:ext cx="4641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419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2EC67-6774-48A3-81DF-329A38CB5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43" y="1899073"/>
                <a:ext cx="46416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E319D7-7DF4-4E2E-847C-EB1CAC559049}"/>
              </a:ext>
            </a:extLst>
          </p:cNvPr>
          <p:cNvSpPr txBox="1"/>
          <p:nvPr/>
        </p:nvSpPr>
        <p:spPr>
          <a:xfrm>
            <a:off x="1867690" y="1951081"/>
            <a:ext cx="336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Numero de personas susceptibles.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91DF33-3E2F-4D4D-A11F-91C4A96088E8}"/>
                  </a:ext>
                </a:extLst>
              </p:cNvPr>
              <p:cNvSpPr txBox="1"/>
              <p:nvPr/>
            </p:nvSpPr>
            <p:spPr>
              <a:xfrm>
                <a:off x="1150482" y="2477847"/>
                <a:ext cx="4140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s-419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91DF33-3E2F-4D4D-A11F-91C4A9608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82" y="2477847"/>
                <a:ext cx="41408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91FE780-9863-4649-82AD-0AA0838F0E0C}"/>
              </a:ext>
            </a:extLst>
          </p:cNvPr>
          <p:cNvSpPr txBox="1"/>
          <p:nvPr/>
        </p:nvSpPr>
        <p:spPr>
          <a:xfrm>
            <a:off x="1867690" y="2557080"/>
            <a:ext cx="336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Numero de personas Enfermas.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25A58A-B476-4886-9555-CBD9DFD73866}"/>
                  </a:ext>
                </a:extLst>
              </p:cNvPr>
              <p:cNvSpPr txBox="1"/>
              <p:nvPr/>
            </p:nvSpPr>
            <p:spPr>
              <a:xfrm>
                <a:off x="1150482" y="3083846"/>
                <a:ext cx="5061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s-419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25A58A-B476-4886-9555-CBD9DFD73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82" y="3083846"/>
                <a:ext cx="50616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E17FEB1-DE7B-460C-9190-594208E77669}"/>
              </a:ext>
            </a:extLst>
          </p:cNvPr>
          <p:cNvSpPr txBox="1"/>
          <p:nvPr/>
        </p:nvSpPr>
        <p:spPr>
          <a:xfrm>
            <a:off x="1867690" y="3043805"/>
            <a:ext cx="47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Numero de personas Recuperadas y de victimas.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195E32-5DF1-487A-9542-811176BC4D73}"/>
                  </a:ext>
                </a:extLst>
              </p:cNvPr>
              <p:cNvSpPr txBox="1"/>
              <p:nvPr/>
            </p:nvSpPr>
            <p:spPr>
              <a:xfrm>
                <a:off x="1125443" y="3786820"/>
                <a:ext cx="495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s-419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195E32-5DF1-487A-9542-811176BC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43" y="3786820"/>
                <a:ext cx="4953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9F67C83-E277-4A3D-A213-38F04E9777B3}"/>
              </a:ext>
            </a:extLst>
          </p:cNvPr>
          <p:cNvSpPr txBox="1"/>
          <p:nvPr/>
        </p:nvSpPr>
        <p:spPr>
          <a:xfrm>
            <a:off x="1842651" y="3866053"/>
            <a:ext cx="19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Tasa de infección.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1A95F9-0A72-46A2-A3BA-2C84DD62D643}"/>
                  </a:ext>
                </a:extLst>
              </p:cNvPr>
              <p:cNvSpPr txBox="1"/>
              <p:nvPr/>
            </p:nvSpPr>
            <p:spPr>
              <a:xfrm>
                <a:off x="1125443" y="4227572"/>
                <a:ext cx="4651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s-419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1A95F9-0A72-46A2-A3BA-2C84DD62D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43" y="4227572"/>
                <a:ext cx="46519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F8C390D-5F34-4DEE-B41C-482B8CDF7B8D}"/>
              </a:ext>
            </a:extLst>
          </p:cNvPr>
          <p:cNvSpPr txBox="1"/>
          <p:nvPr/>
        </p:nvSpPr>
        <p:spPr>
          <a:xfrm>
            <a:off x="1842651" y="4306805"/>
            <a:ext cx="264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Tasa de Recuperación.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7BD5AA-DA04-4500-80A9-7604958C2C87}"/>
                  </a:ext>
                </a:extLst>
              </p:cNvPr>
              <p:cNvSpPr txBox="1"/>
              <p:nvPr/>
            </p:nvSpPr>
            <p:spPr>
              <a:xfrm>
                <a:off x="600509" y="4830953"/>
                <a:ext cx="1423659" cy="978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m:rPr>
                              <m:nor/>
                            </m:rPr>
                            <a:rPr lang="es-419" sz="2800" dirty="0"/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m:rPr>
                              <m:nor/>
                            </m:rPr>
                            <a:rPr lang="es-419" sz="2800" dirty="0"/>
                            <m:t> </m:t>
                          </m:r>
                        </m:den>
                      </m:f>
                    </m:oMath>
                  </m:oMathPara>
                </a14:m>
                <a:endParaRPr lang="es-419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7BD5AA-DA04-4500-80A9-7604958C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09" y="4830953"/>
                <a:ext cx="1423659" cy="9780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D4FF691-BD22-46E6-8257-66E44474C486}"/>
              </a:ext>
            </a:extLst>
          </p:cNvPr>
          <p:cNvSpPr txBox="1"/>
          <p:nvPr/>
        </p:nvSpPr>
        <p:spPr>
          <a:xfrm>
            <a:off x="2292657" y="5146220"/>
            <a:ext cx="264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Numero de reproducción.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9160A-9FE3-4221-B18A-35FE30FBFC8F}"/>
                  </a:ext>
                </a:extLst>
              </p:cNvPr>
              <p:cNvSpPr/>
              <p:nvPr/>
            </p:nvSpPr>
            <p:spPr>
              <a:xfrm>
                <a:off x="8393159" y="4252214"/>
                <a:ext cx="1990490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419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s-419" sz="24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29160A-9FE3-4221-B18A-35FE30FBF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159" y="4252214"/>
                <a:ext cx="1990490" cy="7935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29DC8-1E73-4E58-8298-7B61056F2735}"/>
                  </a:ext>
                </a:extLst>
              </p:cNvPr>
              <p:cNvSpPr txBox="1"/>
              <p:nvPr/>
            </p:nvSpPr>
            <p:spPr>
              <a:xfrm>
                <a:off x="1133394" y="5930251"/>
                <a:ext cx="5380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419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29DC8-1E73-4E58-8298-7B61056F2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394" y="5930251"/>
                <a:ext cx="5380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468997F-3CDD-44C4-AB2F-7E63DB0543D6}"/>
              </a:ext>
            </a:extLst>
          </p:cNvPr>
          <p:cNvSpPr txBox="1"/>
          <p:nvPr/>
        </p:nvSpPr>
        <p:spPr>
          <a:xfrm>
            <a:off x="1850602" y="6009484"/>
            <a:ext cx="264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Población total.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1E7472-F9D8-450E-AAD3-1C3AC39380B2}"/>
              </a:ext>
            </a:extLst>
          </p:cNvPr>
          <p:cNvSpPr/>
          <p:nvPr/>
        </p:nvSpPr>
        <p:spPr>
          <a:xfrm>
            <a:off x="5911660" y="5779356"/>
            <a:ext cx="6080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Kermack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, W. O. and McKendrick, A. G. "A Contribution to the Mathematical Theory of Epidemics." 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</a:rPr>
              <a:t>Proc. Roy. Soc. </a:t>
            </a:r>
            <a:r>
              <a:rPr lang="en-US" sz="1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Lond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</a:rPr>
              <a:t>. A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115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, 700-721, 1927.</a:t>
            </a:r>
            <a:endParaRPr lang="es-419" sz="1400" dirty="0"/>
          </a:p>
        </p:txBody>
      </p:sp>
    </p:spTree>
    <p:extLst>
      <p:ext uri="{BB962C8B-B14F-4D97-AF65-F5344CB8AC3E}">
        <p14:creationId xmlns:p14="http://schemas.microsoft.com/office/powerpoint/2010/main" val="1725160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FBF1-38CA-4C71-8724-6B839413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Curva típica de contagio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C2D037-5435-4E8B-BFBA-1EDB390AE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80" y="2160588"/>
            <a:ext cx="5335477" cy="38814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A81D96-BA56-4B42-BF19-21F6F90F430D}"/>
                  </a:ext>
                </a:extLst>
              </p:cNvPr>
              <p:cNvSpPr txBox="1"/>
              <p:nvPr/>
            </p:nvSpPr>
            <p:spPr>
              <a:xfrm>
                <a:off x="7924800" y="3824307"/>
                <a:ext cx="925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A81D96-BA56-4B42-BF19-21F6F90F4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3824307"/>
                <a:ext cx="925703" cy="276999"/>
              </a:xfrm>
              <a:prstGeom prst="rect">
                <a:avLst/>
              </a:prstGeom>
              <a:blipFill>
                <a:blip r:embed="rId3"/>
                <a:stretch>
                  <a:fillRect l="-4605" r="-5263" b="-17391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94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54D0-F736-4C17-9C7E-E4334DC9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Como depende el pico de contagio de el numero de reproducción?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7DEFC1-17BA-47E3-BB24-E3779B23B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14" y="2108200"/>
            <a:ext cx="5016297" cy="3760788"/>
          </a:xfrm>
        </p:spPr>
      </p:pic>
    </p:spTree>
    <p:extLst>
      <p:ext uri="{BB962C8B-B14F-4D97-AF65-F5344CB8AC3E}">
        <p14:creationId xmlns:p14="http://schemas.microsoft.com/office/powerpoint/2010/main" val="2185443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57DD-8024-4576-B5EA-98AF538C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Como depende el pico de contagio de el numero de reproducción?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8D282-286F-4CE8-BB95-6FF8E037E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52" y="2200344"/>
            <a:ext cx="5170496" cy="388143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923AD4-3FF2-483D-B9F5-7F543DDEF2E0}"/>
              </a:ext>
            </a:extLst>
          </p:cNvPr>
          <p:cNvSpPr/>
          <p:nvPr/>
        </p:nvSpPr>
        <p:spPr>
          <a:xfrm>
            <a:off x="11350374" y="83123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1843779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5B1A-C658-49B4-82BF-8C8868D4D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56" y="290220"/>
            <a:ext cx="10515600" cy="1325563"/>
          </a:xfrm>
        </p:spPr>
        <p:txBody>
          <a:bodyPr/>
          <a:lstStyle/>
          <a:p>
            <a:pPr algn="ctr"/>
            <a:r>
              <a:rPr lang="es-419" dirty="0"/>
              <a:t>Considerando regiones separadas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8CD57A-5D1E-4707-8D58-DC3961A4489B}"/>
                  </a:ext>
                </a:extLst>
              </p:cNvPr>
              <p:cNvSpPr txBox="1"/>
              <p:nvPr/>
            </p:nvSpPr>
            <p:spPr>
              <a:xfrm>
                <a:off x="4335381" y="1953951"/>
                <a:ext cx="2945950" cy="1015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419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419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8CD57A-5D1E-4707-8D58-DC3961A44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81" y="1953951"/>
                <a:ext cx="2945950" cy="10155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3F7A10-B9D9-41ED-8EEF-6162C165A2C8}"/>
                  </a:ext>
                </a:extLst>
              </p:cNvPr>
              <p:cNvSpPr/>
              <p:nvPr/>
            </p:nvSpPr>
            <p:spPr>
              <a:xfrm>
                <a:off x="4022347" y="3435531"/>
                <a:ext cx="3572018" cy="1110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419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s-419" sz="3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3F7A10-B9D9-41ED-8EEF-6162C165A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347" y="3435531"/>
                <a:ext cx="3572018" cy="11104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C842AD-3A32-4FDE-A8DE-07C69DCF1046}"/>
                  </a:ext>
                </a:extLst>
              </p:cNvPr>
              <p:cNvSpPr/>
              <p:nvPr/>
            </p:nvSpPr>
            <p:spPr>
              <a:xfrm>
                <a:off x="4793112" y="4877665"/>
                <a:ext cx="2030487" cy="1027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419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s-419" sz="3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C842AD-3A32-4FDE-A8DE-07C69DCF1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112" y="4877665"/>
                <a:ext cx="2030487" cy="1027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23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BF169E-089B-499C-8FBC-B0350877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56" y="290220"/>
            <a:ext cx="90811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/>
              <a:t>Definiendo la matriz </a:t>
            </a:r>
            <a:r>
              <a:rPr lang="en-US" dirty="0"/>
              <a:t>origin–destination</a:t>
            </a:r>
            <a:r>
              <a:rPr lang="es-419" dirty="0"/>
              <a:t> de movilidad entre regiones: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B7BACD-FB42-4E83-B310-1F3DC78E283A}"/>
                  </a:ext>
                </a:extLst>
              </p:cNvPr>
              <p:cNvSpPr/>
              <p:nvPr/>
            </p:nvSpPr>
            <p:spPr>
              <a:xfrm>
                <a:off x="2068025" y="2179598"/>
                <a:ext cx="7480662" cy="1532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B7BACD-FB42-4E83-B310-1F3DC78E2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25" y="2179598"/>
                <a:ext cx="7480662" cy="15327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EF64F4-AB3B-44A4-B3B8-DB2DC255EED5}"/>
                  </a:ext>
                </a:extLst>
              </p:cNvPr>
              <p:cNvSpPr/>
              <p:nvPr/>
            </p:nvSpPr>
            <p:spPr>
              <a:xfrm>
                <a:off x="2068025" y="4025898"/>
                <a:ext cx="7480662" cy="1532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EF64F4-AB3B-44A4-B3B8-DB2DC255E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25" y="4025898"/>
                <a:ext cx="7480662" cy="1532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D2B33FB-C78B-493E-8B1F-4046DBA64ACC}"/>
              </a:ext>
            </a:extLst>
          </p:cNvPr>
          <p:cNvSpPr txBox="1"/>
          <p:nvPr/>
        </p:nvSpPr>
        <p:spPr>
          <a:xfrm>
            <a:off x="2086399" y="5558690"/>
            <a:ext cx="8037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Ge, Q., &amp; Fukuda, D. (2016). Updating origin–destination matrices with aggregated data of GPS traces. </a:t>
            </a:r>
            <a:r>
              <a:rPr lang="en-US" i="1" dirty="0"/>
              <a:t>Transportation Research Part C: Emerging Technologies</a:t>
            </a:r>
            <a:r>
              <a:rPr lang="en-US" dirty="0"/>
              <a:t>, </a:t>
            </a:r>
            <a:r>
              <a:rPr lang="en-US" i="1" dirty="0"/>
              <a:t>69</a:t>
            </a:r>
            <a:r>
              <a:rPr lang="en-US" dirty="0"/>
              <a:t>, 291-312.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95436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3968-59C6-49AB-ACE8-F22321BE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27" y="482690"/>
            <a:ext cx="904579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Grupo de </a:t>
            </a:r>
            <a:r>
              <a:rPr lang="en-US" dirty="0" err="1"/>
              <a:t>Biologia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. Universidad de los Andes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FAE38-C9DB-4CEA-B1BD-B6308BB12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7" r="1" b="21714"/>
          <a:stretch/>
        </p:blipFill>
        <p:spPr>
          <a:xfrm>
            <a:off x="1875415" y="2434783"/>
            <a:ext cx="5362769" cy="2772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8B4D4-3AA6-4B11-BFF3-FBA9C489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264" y="2853661"/>
            <a:ext cx="2109461" cy="1934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CAC9F-4FD3-4D97-8849-6193A2FD3AE4}"/>
              </a:ext>
            </a:extLst>
          </p:cNvPr>
          <p:cNvSpPr txBox="1"/>
          <p:nvPr/>
        </p:nvSpPr>
        <p:spPr>
          <a:xfrm>
            <a:off x="3228646" y="5347063"/>
            <a:ext cx="265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Juan Manuel Pedraza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9F540-D47F-4217-BCED-D9866598B07C}"/>
              </a:ext>
            </a:extLst>
          </p:cNvPr>
          <p:cNvSpPr/>
          <p:nvPr/>
        </p:nvSpPr>
        <p:spPr>
          <a:xfrm>
            <a:off x="7549255" y="5022433"/>
            <a:ext cx="2351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Cesar Augusto Vargas</a:t>
            </a:r>
          </a:p>
          <a:p>
            <a:pPr algn="ctr"/>
            <a:r>
              <a:rPr lang="en-US" dirty="0"/>
              <a:t>AGROSAVIA</a:t>
            </a:r>
          </a:p>
        </p:txBody>
      </p:sp>
    </p:spTree>
    <p:extLst>
      <p:ext uri="{BB962C8B-B14F-4D97-AF65-F5344CB8AC3E}">
        <p14:creationId xmlns:p14="http://schemas.microsoft.com/office/powerpoint/2010/main" val="24215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54E9-4E98-44AA-9C4A-EC8BEF0F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Ejemplo ciudad con tres regiones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1D009A-71A9-4AE2-B0CE-AACF587DC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74" y="2160588"/>
            <a:ext cx="4973090" cy="38814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37332-1F87-4D66-8CA0-CF6B3A3BBC02}"/>
                  </a:ext>
                </a:extLst>
              </p:cNvPr>
              <p:cNvSpPr/>
              <p:nvPr/>
            </p:nvSpPr>
            <p:spPr>
              <a:xfrm>
                <a:off x="7874028" y="3429000"/>
                <a:ext cx="1583832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419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419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37332-1F87-4D66-8CA0-CF6B3A3BB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28" y="3429000"/>
                <a:ext cx="1583832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893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54E9-4E98-44AA-9C4A-EC8BEF0F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Ejemplo ciudad con tres barrios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29DD3F-CA66-4251-A612-0054AC6D8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74" y="2160588"/>
            <a:ext cx="4973090" cy="3881437"/>
          </a:xfrm>
        </p:spPr>
      </p:pic>
    </p:spTree>
    <p:extLst>
      <p:ext uri="{BB962C8B-B14F-4D97-AF65-F5344CB8AC3E}">
        <p14:creationId xmlns:p14="http://schemas.microsoft.com/office/powerpoint/2010/main" val="345715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54E9-4E98-44AA-9C4A-EC8BEF0F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Ejemplo ciudad con tres barrios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5FBA15-1D71-40DB-BFDE-231CF0A4A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74" y="2160588"/>
            <a:ext cx="4973090" cy="38814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90103D-FFCF-479E-8D6E-CC804FF036D5}"/>
                  </a:ext>
                </a:extLst>
              </p:cNvPr>
              <p:cNvSpPr/>
              <p:nvPr/>
            </p:nvSpPr>
            <p:spPr>
              <a:xfrm>
                <a:off x="7741119" y="3429000"/>
                <a:ext cx="1745381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419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419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90103D-FFCF-479E-8D6E-CC804FF03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119" y="3429000"/>
                <a:ext cx="1745381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969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72FC74-1181-43D7-9D88-5ECF9EC2F21E}"/>
              </a:ext>
            </a:extLst>
          </p:cNvPr>
          <p:cNvSpPr/>
          <p:nvPr/>
        </p:nvSpPr>
        <p:spPr>
          <a:xfrm>
            <a:off x="6156665" y="1703000"/>
            <a:ext cx="6134796" cy="454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754E9-4E98-44AA-9C4A-EC8BEF0F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Conociendo los flujos de personas en el día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E8BC21-B711-4E53-868B-786672A3F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86" y="1703000"/>
            <a:ext cx="5575151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B887D1-F0E3-4F94-A67A-DA1D4719E4E9}"/>
                  </a:ext>
                </a:extLst>
              </p:cNvPr>
              <p:cNvSpPr/>
              <p:nvPr/>
            </p:nvSpPr>
            <p:spPr>
              <a:xfrm>
                <a:off x="6521285" y="1881309"/>
                <a:ext cx="5210529" cy="1407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419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0+20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5+7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8+12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419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419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B887D1-F0E3-4F94-A67A-DA1D4719E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285" y="1881309"/>
                <a:ext cx="5210529" cy="1407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E77BEE-7AAE-4CEB-A2AB-8FFB8F99650F}"/>
                  </a:ext>
                </a:extLst>
              </p:cNvPr>
              <p:cNvSpPr/>
              <p:nvPr/>
            </p:nvSpPr>
            <p:spPr>
              <a:xfrm>
                <a:off x="6096000" y="4129633"/>
                <a:ext cx="6339941" cy="1415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419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s-419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419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5E77BEE-7AAE-4CEB-A2AB-8FFB8F996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129633"/>
                <a:ext cx="6339941" cy="1415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050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744B1-566D-4D2F-977A-5DB838C1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sz="4000" dirty="0"/>
              <a:t>La composición de la población en el día cambia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0F916CA-18E4-418E-B27C-C023785B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74" y="2160588"/>
            <a:ext cx="4973090" cy="388143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FC899F-3E05-411B-B772-925A032BBE27}"/>
              </a:ext>
            </a:extLst>
          </p:cNvPr>
          <p:cNvSpPr/>
          <p:nvPr/>
        </p:nvSpPr>
        <p:spPr>
          <a:xfrm>
            <a:off x="11350374" y="83123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86036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FE6F73-69FD-49DF-A5B8-B343988D211B}"/>
              </a:ext>
            </a:extLst>
          </p:cNvPr>
          <p:cNvSpPr/>
          <p:nvPr/>
        </p:nvSpPr>
        <p:spPr>
          <a:xfrm>
            <a:off x="5969213" y="2820202"/>
            <a:ext cx="6222787" cy="2107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B4278-2B73-4B75-BCE5-5AFE49A38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En la noche, el transporte es en dirección contraria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1B0E9-D466-436F-86FA-F50AF838B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2" y="1912710"/>
            <a:ext cx="5575151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ABE89D-305D-403D-93BC-0B749DE30961}"/>
                  </a:ext>
                </a:extLst>
              </p:cNvPr>
              <p:cNvSpPr/>
              <p:nvPr/>
            </p:nvSpPr>
            <p:spPr>
              <a:xfrm>
                <a:off x="5969213" y="3074946"/>
                <a:ext cx="6400800" cy="1415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s-419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419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37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37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s-419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419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419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ABE89D-305D-403D-93BC-0B749DE30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213" y="3074946"/>
                <a:ext cx="6400800" cy="1415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476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BF169E-089B-499C-8FBC-B0350877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56" y="29022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/>
              <a:t>Definiendo la matriz T de transporte entre regiones: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B7BACD-FB42-4E83-B310-1F3DC78E283A}"/>
                  </a:ext>
                </a:extLst>
              </p:cNvPr>
              <p:cNvSpPr/>
              <p:nvPr/>
            </p:nvSpPr>
            <p:spPr>
              <a:xfrm>
                <a:off x="2068025" y="2179598"/>
                <a:ext cx="7480662" cy="1532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B7BACD-FB42-4E83-B310-1F3DC78E2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25" y="2179598"/>
                <a:ext cx="7480662" cy="15327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EF64F4-AB3B-44A4-B3B8-DB2DC255EED5}"/>
                  </a:ext>
                </a:extLst>
              </p:cNvPr>
              <p:cNvSpPr/>
              <p:nvPr/>
            </p:nvSpPr>
            <p:spPr>
              <a:xfrm>
                <a:off x="2068025" y="4025898"/>
                <a:ext cx="7480662" cy="1532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EF64F4-AB3B-44A4-B3B8-DB2DC255E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25" y="4025898"/>
                <a:ext cx="7480662" cy="1532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02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BF169E-089B-499C-8FBC-B0350877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56" y="29022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/>
              <a:t>La matriz T de transporte entre regiones: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3AB154-D6B3-43D4-91F3-B4061790EE86}"/>
                  </a:ext>
                </a:extLst>
              </p:cNvPr>
              <p:cNvSpPr/>
              <p:nvPr/>
            </p:nvSpPr>
            <p:spPr>
              <a:xfrm>
                <a:off x="3425492" y="2215199"/>
                <a:ext cx="5341014" cy="1415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s-419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83AB154-D6B3-43D4-91F3-B4061790E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492" y="2215199"/>
                <a:ext cx="5341014" cy="14155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EFE0DF-EBB2-4ABB-8B30-03B512C62FEA}"/>
                  </a:ext>
                </a:extLst>
              </p:cNvPr>
              <p:cNvSpPr/>
              <p:nvPr/>
            </p:nvSpPr>
            <p:spPr>
              <a:xfrm>
                <a:off x="3265481" y="4230195"/>
                <a:ext cx="5661037" cy="1415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𝑛𝑜𝑐h𝑒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37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37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37</m:t>
                                      </m:r>
                                    </m:den>
                                  </m:f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s-419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EFE0DF-EBB2-4ABB-8B30-03B512C62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81" y="4230195"/>
                <a:ext cx="5661037" cy="1415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523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BF169E-089B-499C-8FBC-B0350877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56" y="290220"/>
            <a:ext cx="10515600" cy="1325563"/>
          </a:xfrm>
        </p:spPr>
        <p:txBody>
          <a:bodyPr/>
          <a:lstStyle/>
          <a:p>
            <a:pPr algn="ctr"/>
            <a:r>
              <a:rPr lang="es-419" dirty="0"/>
              <a:t>Restringiendo la movilidad: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B7BACD-FB42-4E83-B310-1F3DC78E283A}"/>
                  </a:ext>
                </a:extLst>
              </p:cNvPr>
              <p:cNvSpPr/>
              <p:nvPr/>
            </p:nvSpPr>
            <p:spPr>
              <a:xfrm>
                <a:off x="2355669" y="2014133"/>
                <a:ext cx="7480662" cy="1532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B7BACD-FB42-4E83-B310-1F3DC78E2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669" y="2014133"/>
                <a:ext cx="7480662" cy="15327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EF64F4-AB3B-44A4-B3B8-DB2DC255EED5}"/>
                  </a:ext>
                </a:extLst>
              </p:cNvPr>
              <p:cNvSpPr/>
              <p:nvPr/>
            </p:nvSpPr>
            <p:spPr>
              <a:xfrm>
                <a:off x="2140001" y="3945275"/>
                <a:ext cx="7911998" cy="1532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𝑛𝑜𝑐h𝑒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32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EF64F4-AB3B-44A4-B3B8-DB2DC255E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001" y="3945275"/>
                <a:ext cx="7911998" cy="15327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46D3DB-5BDB-4BEA-AAB4-23A292B6FC81}"/>
                  </a:ext>
                </a:extLst>
              </p:cNvPr>
              <p:cNvSpPr/>
              <p:nvPr/>
            </p:nvSpPr>
            <p:spPr>
              <a:xfrm>
                <a:off x="5182320" y="5918636"/>
                <a:ext cx="18273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0&lt;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s-419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446D3DB-5BDB-4BEA-AAB4-23A292B6F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320" y="5918636"/>
                <a:ext cx="18273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650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367E-D042-4A48-B65D-A4D0EC221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Modelo completo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566C9C-FE18-4DAC-B7E7-66C604E34C02}"/>
                  </a:ext>
                </a:extLst>
              </p:cNvPr>
              <p:cNvSpPr txBox="1"/>
              <p:nvPr/>
            </p:nvSpPr>
            <p:spPr>
              <a:xfrm>
                <a:off x="7540825" y="2081421"/>
                <a:ext cx="17752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i="1" smtClean="0">
                          <a:latin typeface="Cambria Math" panose="02040503050406030204" pitchFamily="18" charset="0"/>
                        </a:rPr>
                        <m:t>[2.0,2.6,3.0]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566C9C-FE18-4DAC-B7E7-66C604E3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825" y="2081421"/>
                <a:ext cx="1775294" cy="276999"/>
              </a:xfrm>
              <a:prstGeom prst="rect">
                <a:avLst/>
              </a:prstGeom>
              <a:blipFill>
                <a:blip r:embed="rId4"/>
                <a:stretch>
                  <a:fillRect l="-2405" r="-4811" b="-3913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0FF0534-587D-406C-9782-C89424BD162B}"/>
                  </a:ext>
                </a:extLst>
              </p:cNvPr>
              <p:cNvSpPr/>
              <p:nvPr/>
            </p:nvSpPr>
            <p:spPr>
              <a:xfrm>
                <a:off x="7540825" y="4324886"/>
                <a:ext cx="138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419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=2.53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0FF0534-587D-406C-9782-C89424BD16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825" y="4324886"/>
                <a:ext cx="13885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6DFD2E-7C6C-48AD-9CF3-4C91D2205557}"/>
                  </a:ext>
                </a:extLst>
              </p:cNvPr>
              <p:cNvSpPr/>
              <p:nvPr/>
            </p:nvSpPr>
            <p:spPr>
              <a:xfrm>
                <a:off x="7540825" y="5257097"/>
                <a:ext cx="15847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s-419" dirty="0"/>
                  <a:t> dias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6DFD2E-7C6C-48AD-9CF3-4C91D2205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825" y="5257097"/>
                <a:ext cx="1584729" cy="369332"/>
              </a:xfrm>
              <a:prstGeom prst="rect">
                <a:avLst/>
              </a:prstGeom>
              <a:blipFill>
                <a:blip r:embed="rId6"/>
                <a:stretch>
                  <a:fillRect t="-9836" r="-2692" b="-22951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video">
            <a:hlinkClick r:id="" action="ppaction://media"/>
            <a:extLst>
              <a:ext uri="{FF2B5EF4-FFF2-40B4-BE49-F238E27FC236}">
                <a16:creationId xmlns:a16="http://schemas.microsoft.com/office/drawing/2014/main" id="{367BF836-7B71-4D89-8832-7B5638F6DA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12749" y="2153505"/>
            <a:ext cx="4073525" cy="3881437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605B07-72A4-41B8-8C19-E12992B3C8D3}"/>
              </a:ext>
            </a:extLst>
          </p:cNvPr>
          <p:cNvSpPr txBox="1"/>
          <p:nvPr/>
        </p:nvSpPr>
        <p:spPr>
          <a:xfrm>
            <a:off x="5505650" y="2309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28976-C977-45C0-8B39-553C62CBCBF6}"/>
              </a:ext>
            </a:extLst>
          </p:cNvPr>
          <p:cNvSpPr txBox="1"/>
          <p:nvPr/>
        </p:nvSpPr>
        <p:spPr>
          <a:xfrm>
            <a:off x="4158112" y="3198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B6DB54-8BB3-4238-B03D-373DA4E961FD}"/>
              </a:ext>
            </a:extLst>
          </p:cNvPr>
          <p:cNvSpPr txBox="1"/>
          <p:nvPr/>
        </p:nvSpPr>
        <p:spPr>
          <a:xfrm>
            <a:off x="5567587" y="31981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1A1625-546D-4B3C-B23C-649140A58242}"/>
                  </a:ext>
                </a:extLst>
              </p:cNvPr>
              <p:cNvSpPr/>
              <p:nvPr/>
            </p:nvSpPr>
            <p:spPr>
              <a:xfrm>
                <a:off x="7540825" y="2770147"/>
                <a:ext cx="3053978" cy="389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s-419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419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dia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419" i="1">
                          <a:latin typeface="Cambria Math" panose="02040503050406030204" pitchFamily="18" charset="0"/>
                        </a:rPr>
                        <m:t>[2.0,2.6,3.0]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E1A1625-546D-4B3C-B23C-649140A58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825" y="2770147"/>
                <a:ext cx="3053978" cy="389145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EB326-3BE2-4BB5-8E52-1B5306534D42}"/>
                  </a:ext>
                </a:extLst>
              </p:cNvPr>
              <p:cNvSpPr/>
              <p:nvPr/>
            </p:nvSpPr>
            <p:spPr>
              <a:xfrm>
                <a:off x="7540825" y="3188260"/>
                <a:ext cx="3339312" cy="389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s-419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419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noche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.5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419" i="1">
                          <a:latin typeface="Cambria Math" panose="02040503050406030204" pitchFamily="18" charset="0"/>
                        </a:rPr>
                        <m:t>[2.0,2.6,3.0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EB326-3BE2-4BB5-8E52-1B5306534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825" y="3188260"/>
                <a:ext cx="3339312" cy="389081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47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A45D81-0C8C-4C31-8093-0DDA29A52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11" y="2108500"/>
            <a:ext cx="3438089" cy="188422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6C40D-7FFE-4AD8-AE08-5DA20FBF9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387" y="4183558"/>
            <a:ext cx="2117413" cy="2069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9BD4D-84D2-43F0-BF5F-0480C953E504}"/>
              </a:ext>
            </a:extLst>
          </p:cNvPr>
          <p:cNvSpPr txBox="1"/>
          <p:nvPr/>
        </p:nvSpPr>
        <p:spPr>
          <a:xfrm>
            <a:off x="975359" y="2464526"/>
            <a:ext cx="5120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Control estocástico del metabolismo celular. </a:t>
            </a:r>
            <a:r>
              <a:rPr lang="en-US" sz="2000" dirty="0"/>
              <a:t>(Gene expression, chromosome replication, Aging, Cell cycle, bacterial persistence</a:t>
            </a:r>
            <a:r>
              <a:rPr lang="es-419" sz="2000" dirty="0"/>
              <a:t>).</a:t>
            </a:r>
          </a:p>
          <a:p>
            <a:endParaRPr lang="es-419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1C17F-14C0-4BC0-B4E0-62792440D97F}"/>
              </a:ext>
            </a:extLst>
          </p:cNvPr>
          <p:cNvSpPr txBox="1"/>
          <p:nvPr/>
        </p:nvSpPr>
        <p:spPr>
          <a:xfrm>
            <a:off x="975358" y="3933715"/>
            <a:ext cx="5120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Dinámica de poblaciones:</a:t>
            </a:r>
          </a:p>
          <a:p>
            <a:r>
              <a:rPr lang="es-419" sz="2000" dirty="0"/>
              <a:t>Evolución, Cooperación, Juegos biológicos, Proliferación de bacterias.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3D0E2-B95E-4CDF-B5EF-9DA7305753EC}"/>
              </a:ext>
            </a:extLst>
          </p:cNvPr>
          <p:cNvSpPr txBox="1"/>
          <p:nvPr/>
        </p:nvSpPr>
        <p:spPr>
          <a:xfrm>
            <a:off x="975358" y="5354130"/>
            <a:ext cx="5120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/>
              <a:t>Biología molecular y sintética:</a:t>
            </a:r>
          </a:p>
          <a:p>
            <a:r>
              <a:rPr lang="es-419" sz="2000" dirty="0"/>
              <a:t>Estudio y diseño de redes de control genético.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3302A9-4217-42E5-A806-245AEC058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27" y="482690"/>
            <a:ext cx="904579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Grupo de </a:t>
            </a:r>
            <a:r>
              <a:rPr lang="en-US" dirty="0" err="1"/>
              <a:t>Biologia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. Universidad de los Andes</a:t>
            </a:r>
          </a:p>
        </p:txBody>
      </p:sp>
    </p:spTree>
    <p:extLst>
      <p:ext uri="{BB962C8B-B14F-4D97-AF65-F5344CB8AC3E}">
        <p14:creationId xmlns:p14="http://schemas.microsoft.com/office/powerpoint/2010/main" val="3721925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4DE7-25C1-429A-A22D-E50B9540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Dinámica de la población completamente conectada y sin distanciamiento social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6BE9F-9763-4581-B7EC-C0D9E940F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64" y="2160588"/>
            <a:ext cx="5311109" cy="388143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F9E4C4-DAAB-4164-9AB2-F953E4B73F03}"/>
                  </a:ext>
                </a:extLst>
              </p:cNvPr>
              <p:cNvSpPr txBox="1"/>
              <p:nvPr/>
            </p:nvSpPr>
            <p:spPr>
              <a:xfrm>
                <a:off x="4071991" y="6372860"/>
                <a:ext cx="1807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=(2.0,2.6,3.0)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F9E4C4-DAAB-4164-9AB2-F953E4B7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991" y="6372860"/>
                <a:ext cx="1807354" cy="276999"/>
              </a:xfrm>
              <a:prstGeom prst="rect">
                <a:avLst/>
              </a:prstGeom>
              <a:blipFill>
                <a:blip r:embed="rId3"/>
                <a:stretch>
                  <a:fillRect l="-2703" r="-4730" b="-34783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966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7B5E-F460-429B-981E-1653E4FF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Distanciamiento social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5D7667-5BE9-4ECB-8188-61483E43C034}"/>
                  </a:ext>
                </a:extLst>
              </p:cNvPr>
              <p:cNvSpPr/>
              <p:nvPr/>
            </p:nvSpPr>
            <p:spPr>
              <a:xfrm>
                <a:off x="7162723" y="2633964"/>
                <a:ext cx="2426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=(2.0,2.6,3.0)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/1.5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85D7667-5BE9-4ECB-8188-61483E43C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723" y="2633964"/>
                <a:ext cx="2426433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62B59C-7827-41D9-993D-CE64A2B3412F}"/>
                  </a:ext>
                </a:extLst>
              </p:cNvPr>
              <p:cNvSpPr/>
              <p:nvPr/>
            </p:nvSpPr>
            <p:spPr>
              <a:xfrm>
                <a:off x="7577411" y="3854705"/>
                <a:ext cx="140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419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=1.69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62B59C-7827-41D9-993D-CE64A2B34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411" y="3854705"/>
                <a:ext cx="14045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video2">
            <a:hlinkClick r:id="" action="ppaction://media"/>
            <a:extLst>
              <a:ext uri="{FF2B5EF4-FFF2-40B4-BE49-F238E27FC236}">
                <a16:creationId xmlns:a16="http://schemas.microsoft.com/office/drawing/2014/main" id="{33DE150C-3408-4943-94F8-094D3025B9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0050" y="2160588"/>
            <a:ext cx="4073525" cy="3881437"/>
          </a:xfrm>
        </p:spPr>
      </p:pic>
    </p:spTree>
    <p:extLst>
      <p:ext uri="{BB962C8B-B14F-4D97-AF65-F5344CB8AC3E}">
        <p14:creationId xmlns:p14="http://schemas.microsoft.com/office/powerpoint/2010/main" val="235298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DEE2-EA35-4DCF-9DA0-DE29CAAC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Distanciamiento social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883B2-30AF-4FEB-AFB0-91E7453CFE8E}"/>
                  </a:ext>
                </a:extLst>
              </p:cNvPr>
              <p:cNvSpPr/>
              <p:nvPr/>
            </p:nvSpPr>
            <p:spPr>
              <a:xfrm>
                <a:off x="3762451" y="6272213"/>
                <a:ext cx="24264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=(2.0,2.6,3.0)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/1.5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16883B2-30AF-4FEB-AFB0-91E7453CF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451" y="6272213"/>
                <a:ext cx="2426433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CABD8C-4839-49FD-B65B-9F90D0498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67" y="2160588"/>
            <a:ext cx="5311503" cy="388143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01D926-C3D7-4219-828B-B24ECEA30EA5}"/>
              </a:ext>
            </a:extLst>
          </p:cNvPr>
          <p:cNvSpPr/>
          <p:nvPr/>
        </p:nvSpPr>
        <p:spPr>
          <a:xfrm>
            <a:off x="11310027" y="83123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20 min</a:t>
            </a:r>
          </a:p>
        </p:txBody>
      </p:sp>
    </p:spTree>
    <p:extLst>
      <p:ext uri="{BB962C8B-B14F-4D97-AF65-F5344CB8AC3E}">
        <p14:creationId xmlns:p14="http://schemas.microsoft.com/office/powerpoint/2010/main" val="664530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B0523-A3F4-44AB-9D21-482EB833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Restringiendo movilidad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A6C7C9-DB0B-4F1D-B83B-BD8C01596D47}"/>
                  </a:ext>
                </a:extLst>
              </p:cNvPr>
              <p:cNvSpPr/>
              <p:nvPr/>
            </p:nvSpPr>
            <p:spPr>
              <a:xfrm>
                <a:off x="7110525" y="2940678"/>
                <a:ext cx="2956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2.0,2.6,3.0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DA6C7C9-DB0B-4F1D-B83B-BD8C01596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525" y="2940678"/>
                <a:ext cx="29568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DFEDC7-0EF6-4A47-9007-7DF0D7A0A5FE}"/>
                  </a:ext>
                </a:extLst>
              </p:cNvPr>
              <p:cNvSpPr/>
              <p:nvPr/>
            </p:nvSpPr>
            <p:spPr>
              <a:xfrm>
                <a:off x="7498960" y="4320288"/>
                <a:ext cx="138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419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=2.53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DFEDC7-0EF6-4A47-9007-7DF0D7A0A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960" y="4320288"/>
                <a:ext cx="138852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3">
            <a:hlinkClick r:id="" action="ppaction://media"/>
            <a:extLst>
              <a:ext uri="{FF2B5EF4-FFF2-40B4-BE49-F238E27FC236}">
                <a16:creationId xmlns:a16="http://schemas.microsoft.com/office/drawing/2014/main" id="{2179963E-085A-4CB9-9BA1-1F1F9D984E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40050" y="2160588"/>
            <a:ext cx="4073525" cy="3881437"/>
          </a:xfrm>
        </p:spPr>
      </p:pic>
    </p:spTree>
    <p:extLst>
      <p:ext uri="{BB962C8B-B14F-4D97-AF65-F5344CB8AC3E}">
        <p14:creationId xmlns:p14="http://schemas.microsoft.com/office/powerpoint/2010/main" val="309186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7AAD-AFB6-4B7C-A009-939D165E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Restringiendo movilidad humana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3FCAE7-B726-4CE1-AB7F-AADD5C2337A6}"/>
                  </a:ext>
                </a:extLst>
              </p:cNvPr>
              <p:cNvSpPr/>
              <p:nvPr/>
            </p:nvSpPr>
            <p:spPr>
              <a:xfrm>
                <a:off x="4890797" y="6271126"/>
                <a:ext cx="2956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2.0,2.6,3.0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3FCAE7-B726-4CE1-AB7F-AADD5C233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797" y="6271126"/>
                <a:ext cx="2956835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32D3E8-3F26-46BF-906D-429EC4799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67" y="2160588"/>
            <a:ext cx="5311503" cy="3881437"/>
          </a:xfrm>
        </p:spPr>
      </p:pic>
    </p:spTree>
    <p:extLst>
      <p:ext uri="{BB962C8B-B14F-4D97-AF65-F5344CB8AC3E}">
        <p14:creationId xmlns:p14="http://schemas.microsoft.com/office/powerpoint/2010/main" val="2336101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3BBA-19E5-4F7D-9AF7-0FD4AE84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419" dirty="0"/>
              <a:t>Reduciendo movilidad y contemplando distanciamiento social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8B2221-6BAE-47B2-A4A8-D1013DE3649E}"/>
                  </a:ext>
                </a:extLst>
              </p:cNvPr>
              <p:cNvSpPr/>
              <p:nvPr/>
            </p:nvSpPr>
            <p:spPr>
              <a:xfrm>
                <a:off x="7110525" y="2940678"/>
                <a:ext cx="3391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2.0,2.6,3.0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/1.5,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8B2221-6BAE-47B2-A4A8-D1013DE36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525" y="2940678"/>
                <a:ext cx="3391248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AA82B8-6ACB-437E-BBD8-0DACE4D0CB07}"/>
                  </a:ext>
                </a:extLst>
              </p:cNvPr>
              <p:cNvSpPr/>
              <p:nvPr/>
            </p:nvSpPr>
            <p:spPr>
              <a:xfrm>
                <a:off x="7110525" y="4320288"/>
                <a:ext cx="140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419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1.69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AA82B8-6ACB-437E-BBD8-0DACE4D0C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525" y="4320288"/>
                <a:ext cx="140455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video4">
            <a:hlinkClick r:id="" action="ppaction://media"/>
            <a:extLst>
              <a:ext uri="{FF2B5EF4-FFF2-40B4-BE49-F238E27FC236}">
                <a16:creationId xmlns:a16="http://schemas.microsoft.com/office/drawing/2014/main" id="{1813BEA5-7F28-4A2E-89D7-9160CF6941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0050" y="2160588"/>
            <a:ext cx="4073525" cy="3881437"/>
          </a:xfrm>
        </p:spPr>
      </p:pic>
    </p:spTree>
    <p:extLst>
      <p:ext uri="{BB962C8B-B14F-4D97-AF65-F5344CB8AC3E}">
        <p14:creationId xmlns:p14="http://schemas.microsoft.com/office/powerpoint/2010/main" val="135531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DE4C1-1C30-4450-AD2C-11141021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419" dirty="0"/>
              <a:t>Reduciendo movilidad y contemplando distanciamiento social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D0674E-613C-4603-B4BA-9628FCAC3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93" y="2160588"/>
            <a:ext cx="5359451" cy="3881437"/>
          </a:xfrm>
        </p:spPr>
      </p:pic>
    </p:spTree>
    <p:extLst>
      <p:ext uri="{BB962C8B-B14F-4D97-AF65-F5344CB8AC3E}">
        <p14:creationId xmlns:p14="http://schemas.microsoft.com/office/powerpoint/2010/main" val="229903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0DA3381-EE86-40C8-B743-42E064303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264" y="960639"/>
            <a:ext cx="5056708" cy="236868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2FF39-8371-4249-A2A4-2503EB04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489" y="2851837"/>
            <a:ext cx="4493799" cy="2185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3021A-5E0A-4A3A-ACAF-033B5A55C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37" y="4077109"/>
            <a:ext cx="5232763" cy="2129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59083-B32C-4160-8D18-5499F49E279A}"/>
              </a:ext>
            </a:extLst>
          </p:cNvPr>
          <p:cNvSpPr txBox="1"/>
          <p:nvPr/>
        </p:nvSpPr>
        <p:spPr>
          <a:xfrm>
            <a:off x="6783478" y="897028"/>
            <a:ext cx="3553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Línea principal de investigación:</a:t>
            </a:r>
          </a:p>
          <a:p>
            <a:r>
              <a:rPr lang="es-419" dirty="0"/>
              <a:t>Modelo estocástico de división en bacterias</a:t>
            </a:r>
          </a:p>
        </p:txBody>
      </p:sp>
    </p:spTree>
    <p:extLst>
      <p:ext uri="{BB962C8B-B14F-4D97-AF65-F5344CB8AC3E}">
        <p14:creationId xmlns:p14="http://schemas.microsoft.com/office/powerpoint/2010/main" val="222976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608B0A-461D-4929-8782-DFC3A40F3B5B}"/>
              </a:ext>
            </a:extLst>
          </p:cNvPr>
          <p:cNvSpPr/>
          <p:nvPr/>
        </p:nvSpPr>
        <p:spPr>
          <a:xfrm>
            <a:off x="8877171" y="3082834"/>
            <a:ext cx="2717074" cy="2790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311848-9370-4E2E-B3CF-327519110147}"/>
              </a:ext>
            </a:extLst>
          </p:cNvPr>
          <p:cNvSpPr txBox="1">
            <a:spLocks/>
          </p:cNvSpPr>
          <p:nvPr/>
        </p:nvSpPr>
        <p:spPr>
          <a:xfrm>
            <a:off x="1066800" y="650384"/>
            <a:ext cx="10058400" cy="822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Cell-size dynamics simulator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C7454F-6240-43D5-B6B1-09A63638C91A}"/>
              </a:ext>
            </a:extLst>
          </p:cNvPr>
          <p:cNvSpPr/>
          <p:nvPr/>
        </p:nvSpPr>
        <p:spPr>
          <a:xfrm>
            <a:off x="3418605" y="5872907"/>
            <a:ext cx="3458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http://190.131.214.11/simulator2/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4E287-53A9-4BC2-B774-43A70B1677B5}"/>
              </a:ext>
            </a:extLst>
          </p:cNvPr>
          <p:cNvSpPr txBox="1"/>
          <p:nvPr/>
        </p:nvSpPr>
        <p:spPr>
          <a:xfrm>
            <a:off x="9204945" y="3257111"/>
            <a:ext cx="206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Acknowledgements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8DCBF6-50E0-4B31-A9D9-B9E8DC9A2A69}"/>
              </a:ext>
            </a:extLst>
          </p:cNvPr>
          <p:cNvSpPr/>
          <p:nvPr/>
        </p:nvSpPr>
        <p:spPr>
          <a:xfrm>
            <a:off x="8877171" y="3771267"/>
            <a:ext cx="288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Web (West European)"/>
              </a:rPr>
              <a:t>Prof. Jorge Luis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Segoe UI Web (West European)"/>
              </a:rPr>
              <a:t>Bacca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Web (West European)"/>
              </a:rPr>
              <a:t>.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  <a:latin typeface="Segoe UI Web (West European)"/>
              </a:rPr>
              <a:t>Fundacion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Segoe UI Web (West European)"/>
              </a:rPr>
              <a:t>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  <a:latin typeface="Segoe UI Web (West European)"/>
              </a:rPr>
              <a:t>universitaria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Segoe UI Web (West European)"/>
              </a:rPr>
              <a:t> Konrad Lorenz</a:t>
            </a:r>
            <a:endParaRPr 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FBAF6F-A245-4A87-BC9D-48F3D0BCC352}"/>
              </a:ext>
            </a:extLst>
          </p:cNvPr>
          <p:cNvSpPr/>
          <p:nvPr/>
        </p:nvSpPr>
        <p:spPr>
          <a:xfrm>
            <a:off x="8877171" y="5110480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Segoe UI Web (West European)"/>
              </a:rPr>
              <a:t>Jeison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UI Web (West European)"/>
              </a:rPr>
              <a:t> Sierra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Screen Recording 11">
            <a:hlinkClick r:id="" action="ppaction://media"/>
            <a:extLst>
              <a:ext uri="{FF2B5EF4-FFF2-40B4-BE49-F238E27FC236}">
                <a16:creationId xmlns:a16="http://schemas.microsoft.com/office/drawing/2014/main" id="{5EAC023E-1308-484E-B836-119DEA449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6750" y="1888797"/>
            <a:ext cx="6280871" cy="34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9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DD86-9CCC-4729-A7AA-AB1DB58C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Contenido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352C-4D4D-4A51-9879-24F9F5541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419" sz="2800" dirty="0"/>
              <a:t>El problema de la movilidad.</a:t>
            </a:r>
          </a:p>
          <a:p>
            <a:r>
              <a:rPr lang="es-419" sz="2800" dirty="0"/>
              <a:t>Modelo de compartimientos SIR.</a:t>
            </a:r>
          </a:p>
          <a:p>
            <a:r>
              <a:rPr lang="es-419" sz="2800" dirty="0"/>
              <a:t>Transporte entre regiones.</a:t>
            </a:r>
          </a:p>
          <a:p>
            <a:r>
              <a:rPr lang="es-419" sz="2800" dirty="0"/>
              <a:t>Ejemplo de Juguete (tres regiones).</a:t>
            </a:r>
          </a:p>
          <a:p>
            <a:r>
              <a:rPr lang="es-419" sz="2800" dirty="0"/>
              <a:t>Estadísticas de contagio de y transporte Bogotá.</a:t>
            </a:r>
          </a:p>
          <a:p>
            <a:endParaRPr lang="es-419" dirty="0"/>
          </a:p>
          <a:p>
            <a:endParaRPr lang="es-419" dirty="0"/>
          </a:p>
          <a:p>
            <a:endParaRPr lang="es-419" dirty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2767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3102-060B-4602-886F-E51CE38C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419" sz="6000" dirty="0"/>
              <a:t>Como integrar los patrones de movilidad en la propagación de una enfermedad infecciosa?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33FB7-0FEA-4CB9-AD58-4019FED12210}"/>
              </a:ext>
            </a:extLst>
          </p:cNvPr>
          <p:cNvSpPr txBox="1"/>
          <p:nvPr/>
        </p:nvSpPr>
        <p:spPr>
          <a:xfrm>
            <a:off x="11312434" y="69669"/>
            <a:ext cx="81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121436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DDE1-70F1-47C0-AE95-236CB0BF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El problema de la movilidad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98250-C0EF-4EC5-9DD4-7CB14AF2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0705" y="1995077"/>
            <a:ext cx="5511549" cy="3653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1E511B-B23F-4E02-A405-12B2A0D979FC}"/>
              </a:ext>
            </a:extLst>
          </p:cNvPr>
          <p:cNvSpPr/>
          <p:nvPr/>
        </p:nvSpPr>
        <p:spPr>
          <a:xfrm>
            <a:off x="2906829" y="5789335"/>
            <a:ext cx="56390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La población, en general, se encuentra distribuida en una región heterogénea con características diferentes de densidad, infraestructura y servicios.</a:t>
            </a:r>
          </a:p>
        </p:txBody>
      </p:sp>
    </p:spTree>
    <p:extLst>
      <p:ext uri="{BB962C8B-B14F-4D97-AF65-F5344CB8AC3E}">
        <p14:creationId xmlns:p14="http://schemas.microsoft.com/office/powerpoint/2010/main" val="428898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DDE1-70F1-47C0-AE95-236CB0BF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El problema de la movilidad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98250-C0EF-4EC5-9DD4-7CB14AF2C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567" y="2151295"/>
            <a:ext cx="5856103" cy="3881437"/>
          </a:xfrm>
          <a:prstGeom prst="rect">
            <a:avLst/>
          </a:prstGeom>
        </p:spPr>
      </p:pic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647F5EA3-0AA4-4E95-A241-80FE91AD2CC2}"/>
              </a:ext>
            </a:extLst>
          </p:cNvPr>
          <p:cNvSpPr/>
          <p:nvPr/>
        </p:nvSpPr>
        <p:spPr>
          <a:xfrm rot="555356">
            <a:off x="3076775" y="2097152"/>
            <a:ext cx="2133787" cy="7454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5" name="Star: 16 Points 4">
            <a:extLst>
              <a:ext uri="{FF2B5EF4-FFF2-40B4-BE49-F238E27FC236}">
                <a16:creationId xmlns:a16="http://schemas.microsoft.com/office/drawing/2014/main" id="{1DA327FA-BCBE-42E1-9C36-7FCDEB94D4EB}"/>
              </a:ext>
            </a:extLst>
          </p:cNvPr>
          <p:cNvSpPr/>
          <p:nvPr/>
        </p:nvSpPr>
        <p:spPr>
          <a:xfrm>
            <a:off x="8184670" y="2102787"/>
            <a:ext cx="1227667" cy="1078918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C5890758-D736-4574-893F-E5361F076E3C}"/>
              </a:ext>
            </a:extLst>
          </p:cNvPr>
          <p:cNvSpPr/>
          <p:nvPr/>
        </p:nvSpPr>
        <p:spPr>
          <a:xfrm rot="555356" flipH="1">
            <a:off x="5781601" y="2854895"/>
            <a:ext cx="1930770" cy="74541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02A23AD9-3D0D-4E5A-94AB-08D512AEA68A}"/>
              </a:ext>
            </a:extLst>
          </p:cNvPr>
          <p:cNvSpPr/>
          <p:nvPr/>
        </p:nvSpPr>
        <p:spPr>
          <a:xfrm rot="2403273" flipH="1" flipV="1">
            <a:off x="4693424" y="4683136"/>
            <a:ext cx="2052248" cy="8358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89354E74-F07B-4A15-82D1-03EBF58C8B82}"/>
              </a:ext>
            </a:extLst>
          </p:cNvPr>
          <p:cNvSpPr/>
          <p:nvPr/>
        </p:nvSpPr>
        <p:spPr>
          <a:xfrm rot="2403273" flipV="1">
            <a:off x="2900476" y="3939880"/>
            <a:ext cx="1764028" cy="78047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D494B-F3CF-4E5E-91AC-B6E15C7C0268}"/>
              </a:ext>
            </a:extLst>
          </p:cNvPr>
          <p:cNvSpPr txBox="1"/>
          <p:nvPr/>
        </p:nvSpPr>
        <p:spPr>
          <a:xfrm>
            <a:off x="838199" y="5571067"/>
            <a:ext cx="4752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En el día, usualmente, las personas se mueven a su lugar de trabajo y/o estudio relacionándose con gente de otras localidades. </a:t>
            </a:r>
          </a:p>
        </p:txBody>
      </p:sp>
    </p:spTree>
    <p:extLst>
      <p:ext uri="{BB962C8B-B14F-4D97-AF65-F5344CB8AC3E}">
        <p14:creationId xmlns:p14="http://schemas.microsoft.com/office/powerpoint/2010/main" val="117882226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{C4B242E8-1E0B-4932-80CA-B3AC21E52C0F}tf56160789_win32</Template>
  <TotalTime>69</TotalTime>
  <Words>833</Words>
  <Application>Microsoft Office PowerPoint</Application>
  <PresentationFormat>Widescreen</PresentationFormat>
  <Paragraphs>122</Paragraphs>
  <Slides>36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Bookman Old Style</vt:lpstr>
      <vt:lpstr>Calibri</vt:lpstr>
      <vt:lpstr>Cambria Math</vt:lpstr>
      <vt:lpstr>Franklin Gothic Book</vt:lpstr>
      <vt:lpstr>Segoe UI Web (West European)</vt:lpstr>
      <vt:lpstr>1_RetrospectVTI</vt:lpstr>
      <vt:lpstr>Modelando los efectos del distanciamiento social y la movilidad humana en la propagación de infecciones</vt:lpstr>
      <vt:lpstr>Grupo de Biologia de sistemas. Universidad de los Andes</vt:lpstr>
      <vt:lpstr>Grupo de Biologia de sistemas. Universidad de los Andes</vt:lpstr>
      <vt:lpstr>PowerPoint Presentation</vt:lpstr>
      <vt:lpstr>PowerPoint Presentation</vt:lpstr>
      <vt:lpstr>Contenido</vt:lpstr>
      <vt:lpstr>Como integrar los patrones de movilidad en la propagación de una enfermedad infecciosa?</vt:lpstr>
      <vt:lpstr>El problema de la movilidad</vt:lpstr>
      <vt:lpstr>El problema de la movilidad</vt:lpstr>
      <vt:lpstr>El problema de la movilidad</vt:lpstr>
      <vt:lpstr>Como es posible modelar la propagación de una infección en una población incluyendo el movimiento de personas?</vt:lpstr>
      <vt:lpstr>“Todos los modelos están mal. Pero por eso son útiles”</vt:lpstr>
      <vt:lpstr>PowerPoint Presentation</vt:lpstr>
      <vt:lpstr>Modelo de compartimientos SIR</vt:lpstr>
      <vt:lpstr>Curva típica de contagio</vt:lpstr>
      <vt:lpstr>Como depende el pico de contagio de el numero de reproducción?</vt:lpstr>
      <vt:lpstr>Como depende el pico de contagio de el numero de reproducción?</vt:lpstr>
      <vt:lpstr>Considerando regiones separadas</vt:lpstr>
      <vt:lpstr>Definiendo la matriz origin–destination de movilidad entre regiones:</vt:lpstr>
      <vt:lpstr>Ejemplo ciudad con tres regiones</vt:lpstr>
      <vt:lpstr>Ejemplo ciudad con tres barrios</vt:lpstr>
      <vt:lpstr>Ejemplo ciudad con tres barrios</vt:lpstr>
      <vt:lpstr>Conociendo los flujos de personas en el día</vt:lpstr>
      <vt:lpstr>La composición de la población en el día cambia</vt:lpstr>
      <vt:lpstr>En la noche, el transporte es en dirección contraria</vt:lpstr>
      <vt:lpstr>Definiendo la matriz T de transporte entre regiones:</vt:lpstr>
      <vt:lpstr>La matriz T de transporte entre regiones:</vt:lpstr>
      <vt:lpstr>Restringiendo la movilidad:</vt:lpstr>
      <vt:lpstr>Modelo completo</vt:lpstr>
      <vt:lpstr>Dinámica de la población completamente conectada y sin distanciamiento social</vt:lpstr>
      <vt:lpstr>Distanciamiento social </vt:lpstr>
      <vt:lpstr>Distanciamiento social</vt:lpstr>
      <vt:lpstr>Restringiendo movilidad</vt:lpstr>
      <vt:lpstr>Restringiendo movilidad humana</vt:lpstr>
      <vt:lpstr>Reduciendo movilidad y contemplando distanciamiento social</vt:lpstr>
      <vt:lpstr>Reduciendo movilidad y contemplando distanciamiento 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Modelando los efectos del distanciamiento social y la movilidad humana en la propagación de infecciones</dc:title>
  <dc:creator>César Nieto</dc:creator>
  <cp:lastModifiedBy>César Nieto</cp:lastModifiedBy>
  <cp:revision>4</cp:revision>
  <dcterms:created xsi:type="dcterms:W3CDTF">2020-09-11T18:12:11Z</dcterms:created>
  <dcterms:modified xsi:type="dcterms:W3CDTF">2020-09-11T19:21:24Z</dcterms:modified>
</cp:coreProperties>
</file>